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ajdhani SemiBold"/>
      <p:regular r:id="rId17"/>
      <p:bold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Rajdhani Medium"/>
      <p:regular r:id="rId23"/>
      <p:bold r:id="rId24"/>
    </p:embeddedFont>
    <p:embeddedFont>
      <p:font typeface="Playpen Sans Medium"/>
      <p:regular r:id="rId25"/>
      <p:bold r:id="rId26"/>
    </p:embeddedFont>
    <p:embeddedFont>
      <p:font typeface="Rajdhani"/>
      <p:regular r:id="rId27"/>
      <p:bold r:id="rId28"/>
    </p:embeddedFont>
    <p:embeddedFont>
      <p:font typeface="Playpen Sans"/>
      <p:regular r:id="rId29"/>
      <p:bold r:id="rId30"/>
    </p:embeddedFont>
    <p:embeddedFont>
      <p:font typeface="Playpen Sans ExtraBold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hCkOJ9JqfPGYrjhg5L8KMSUg2G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24" Type="http://schemas.openxmlformats.org/officeDocument/2006/relationships/font" Target="fonts/RajdhaniMedium-bold.fntdata"/><Relationship Id="rId23" Type="http://schemas.openxmlformats.org/officeDocument/2006/relationships/font" Target="fonts/Rajdhani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penSansMedium-bold.fntdata"/><Relationship Id="rId25" Type="http://schemas.openxmlformats.org/officeDocument/2006/relationships/font" Target="fonts/PlaypenSansMedium-regular.fntdata"/><Relationship Id="rId28" Type="http://schemas.openxmlformats.org/officeDocument/2006/relationships/font" Target="fonts/Rajdhani-bold.fntdata"/><Relationship Id="rId27" Type="http://schemas.openxmlformats.org/officeDocument/2006/relationships/font" Target="fonts/Rajdhani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lay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laypenSansExtraBold-bold.fntdata"/><Relationship Id="rId30" Type="http://schemas.openxmlformats.org/officeDocument/2006/relationships/font" Target="fonts/Playpen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jdhaniSemiBold-regular.fntdata"/><Relationship Id="rId16" Type="http://schemas.openxmlformats.org/officeDocument/2006/relationships/slide" Target="slides/slide12.xml"/><Relationship Id="rId19" Type="http://schemas.openxmlformats.org/officeDocument/2006/relationships/font" Target="fonts/MontserratMedium-regular.fntdata"/><Relationship Id="rId18" Type="http://schemas.openxmlformats.org/officeDocument/2006/relationships/font" Target="fonts/Rajdhani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26474a8aa_0_332:notes"/>
          <p:cNvSpPr txBox="1"/>
          <p:nvPr>
            <p:ph idx="1" type="body"/>
          </p:nvPr>
        </p:nvSpPr>
        <p:spPr>
          <a:xfrm>
            <a:off x="685782" y="434338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" name="Google Shape;57;g3026474a8aa_0_332:notes"/>
          <p:cNvSpPr/>
          <p:nvPr>
            <p:ph idx="2" type="sldImg"/>
          </p:nvPr>
        </p:nvSpPr>
        <p:spPr>
          <a:xfrm>
            <a:off x="381000" y="685800"/>
            <a:ext cx="609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26474a8aa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026474a8aa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026474a8aa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3026474a8aa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026474a8aa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3026474a8aa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26474a8aa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g3026474a8a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26474a8a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026474a8a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26474a8a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026474a8a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26474a8a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026474a8a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026474a8a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3026474a8a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26474a8aa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026474a8a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26474a8a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026474a8a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26474a8aa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g3026474a8aa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2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 showMasterSp="0">
  <p:cSld name="10_Custom Layou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 txBox="1"/>
          <p:nvPr>
            <p:ph idx="12" type="sldNum"/>
          </p:nvPr>
        </p:nvSpPr>
        <p:spPr>
          <a:xfrm>
            <a:off x="176905" y="4814158"/>
            <a:ext cx="3852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Custom Layout">
  <p:cSld name="30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idx="12" type="sldNum"/>
          </p:nvPr>
        </p:nvSpPr>
        <p:spPr>
          <a:xfrm>
            <a:off x="176905" y="4814158"/>
            <a:ext cx="3852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9" name="Google Shape;19;p19"/>
          <p:cNvSpPr/>
          <p:nvPr>
            <p:ph idx="2" type="pic"/>
          </p:nvPr>
        </p:nvSpPr>
        <p:spPr>
          <a:xfrm>
            <a:off x="742950" y="885825"/>
            <a:ext cx="5494500" cy="425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007E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g3026474a8aa_0_332"/>
          <p:cNvGrpSpPr/>
          <p:nvPr/>
        </p:nvGrpSpPr>
        <p:grpSpPr>
          <a:xfrm>
            <a:off x="1578010" y="686950"/>
            <a:ext cx="5987979" cy="3311547"/>
            <a:chOff x="1433374" y="515875"/>
            <a:chExt cx="5627800" cy="3112356"/>
          </a:xfrm>
        </p:grpSpPr>
        <p:pic>
          <p:nvPicPr>
            <p:cNvPr id="60" name="Google Shape;60;g3026474a8aa_0_332"/>
            <p:cNvPicPr preferRelativeResize="0"/>
            <p:nvPr/>
          </p:nvPicPr>
          <p:blipFill rotWithShape="1">
            <a:blip r:embed="rId3">
              <a:alphaModFix/>
            </a:blip>
            <a:srcRect b="0" l="7632" r="7556" t="0"/>
            <a:stretch/>
          </p:blipFill>
          <p:spPr>
            <a:xfrm>
              <a:off x="1433374" y="1254481"/>
              <a:ext cx="5627800" cy="2373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g3026474a8aa_0_332"/>
            <p:cNvSpPr/>
            <p:nvPr/>
          </p:nvSpPr>
          <p:spPr>
            <a:xfrm>
              <a:off x="4467064" y="515875"/>
              <a:ext cx="2001900" cy="1133100"/>
            </a:xfrm>
            <a:prstGeom prst="wedgeRoundRectCallout">
              <a:avLst>
                <a:gd fmla="val -20833" name="adj1"/>
                <a:gd fmla="val 62500" name="adj2"/>
                <a:gd fmla="val 0" name="adj3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g3026474a8aa_0_332"/>
            <p:cNvSpPr txBox="1"/>
            <p:nvPr/>
          </p:nvSpPr>
          <p:spPr>
            <a:xfrm>
              <a:off x="4550930" y="570300"/>
              <a:ext cx="1834200" cy="9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it">
                  <a:solidFill>
                    <a:schemeClr val="dk1"/>
                  </a:solidFill>
                  <a:latin typeface="Rajdhani"/>
                  <a:ea typeface="Rajdhani"/>
                  <a:cs typeface="Rajdhani"/>
                  <a:sym typeface="Rajdhani"/>
                </a:rPr>
                <a:t>Incubazione di Impresa</a:t>
              </a:r>
              <a:r>
                <a:rPr lang="it">
                  <a:solidFill>
                    <a:schemeClr val="dk1"/>
                  </a:solidFill>
                  <a:latin typeface="Rajdhani Medium"/>
                  <a:ea typeface="Rajdhani Medium"/>
                  <a:cs typeface="Rajdhani Medium"/>
                  <a:sym typeface="Rajdhani Medium"/>
                </a:rPr>
                <a:t> al Laboratorio Aperto dei Chiostri di San Pietro – </a:t>
              </a:r>
              <a:r>
                <a:rPr b="1" lang="it">
                  <a:solidFill>
                    <a:schemeClr val="dk1"/>
                  </a:solidFill>
                  <a:latin typeface="Rajdhani"/>
                  <a:ea typeface="Rajdhani"/>
                  <a:cs typeface="Rajdhani"/>
                  <a:sym typeface="Rajdhani"/>
                </a:rPr>
                <a:t>Lab in Chiostri</a:t>
              </a:r>
              <a:endParaRPr b="1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</p:grpSp>
      <p:sp>
        <p:nvSpPr>
          <p:cNvPr id="63" name="Google Shape;63;g3026474a8aa_0_332"/>
          <p:cNvSpPr/>
          <p:nvPr/>
        </p:nvSpPr>
        <p:spPr>
          <a:xfrm>
            <a:off x="493650" y="4102113"/>
            <a:ext cx="8156700" cy="690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g3026474a8aa_0_3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869" y="4242271"/>
            <a:ext cx="7552263" cy="41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26474a8aa_0_260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270" name="Google Shape;270;g3026474a8aa_0_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15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3026474a8aa_0_260"/>
          <p:cNvSpPr/>
          <p:nvPr/>
        </p:nvSpPr>
        <p:spPr>
          <a:xfrm>
            <a:off x="4092575" y="1485025"/>
            <a:ext cx="4545600" cy="819600"/>
          </a:xfrm>
          <a:prstGeom prst="roundRect">
            <a:avLst>
              <a:gd fmla="val 13222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Avere concorrenti è normale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per un’impresa: </a:t>
            </a:r>
            <a:b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</a:b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non abbiate paura di mostrarlo e chi vi opera</a:t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272" name="Google Shape;272;g3026474a8aa_0_260"/>
          <p:cNvSpPr txBox="1"/>
          <p:nvPr/>
        </p:nvSpPr>
        <p:spPr>
          <a:xfrm>
            <a:off x="2694450" y="574200"/>
            <a:ext cx="375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COMPETITORS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73" name="Google Shape;273;g3026474a8aa_0_260"/>
          <p:cNvSpPr/>
          <p:nvPr/>
        </p:nvSpPr>
        <p:spPr>
          <a:xfrm>
            <a:off x="8384025" y="1600125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3026474a8aa_0_260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026474a8aa_0_260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026474a8aa_0_260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026474a8aa_0_260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026474a8aa_0_260"/>
          <p:cNvSpPr/>
          <p:nvPr/>
        </p:nvSpPr>
        <p:spPr>
          <a:xfrm>
            <a:off x="47621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026474a8aa_0_260"/>
          <p:cNvSpPr/>
          <p:nvPr/>
        </p:nvSpPr>
        <p:spPr>
          <a:xfrm>
            <a:off x="49323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3026474a8aa_0_260"/>
          <p:cNvSpPr/>
          <p:nvPr/>
        </p:nvSpPr>
        <p:spPr>
          <a:xfrm>
            <a:off x="40925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3026474a8aa_0_260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026474a8aa_0_260"/>
          <p:cNvSpPr txBox="1"/>
          <p:nvPr/>
        </p:nvSpPr>
        <p:spPr>
          <a:xfrm>
            <a:off x="4416150" y="4518700"/>
            <a:ext cx="3117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10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83" name="Google Shape;283;g3026474a8aa_0_260"/>
          <p:cNvSpPr/>
          <p:nvPr/>
        </p:nvSpPr>
        <p:spPr>
          <a:xfrm>
            <a:off x="531825" y="1485175"/>
            <a:ext cx="2611200" cy="819600"/>
          </a:xfrm>
          <a:prstGeom prst="roundRect">
            <a:avLst>
              <a:gd fmla="val 16667" name="adj"/>
            </a:avLst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3026474a8aa_0_260"/>
          <p:cNvSpPr txBox="1"/>
          <p:nvPr/>
        </p:nvSpPr>
        <p:spPr>
          <a:xfrm>
            <a:off x="607875" y="1502425"/>
            <a:ext cx="2174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SIETE </a:t>
            </a: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SICURI DI ESSERE L’</a:t>
            </a:r>
            <a:r>
              <a:rPr lang="it" sz="1300">
                <a:solidFill>
                  <a:schemeClr val="lt1"/>
                </a:solidFill>
                <a:latin typeface="Playpen Sans ExtraBold"/>
                <a:ea typeface="Playpen Sans ExtraBold"/>
                <a:cs typeface="Playpen Sans ExtraBold"/>
                <a:sym typeface="Playpen Sans ExtraBold"/>
              </a:rPr>
              <a:t>UNICO</a:t>
            </a: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 A FARLO?</a:t>
            </a:r>
            <a:endParaRPr sz="1300">
              <a:solidFill>
                <a:schemeClr val="lt1"/>
              </a:solidFill>
              <a:latin typeface="Playpen Sans Medium"/>
              <a:ea typeface="Playpen Sans Medium"/>
              <a:cs typeface="Playpen Sans Medium"/>
              <a:sym typeface="Playpen Sans Medium"/>
            </a:endParaRPr>
          </a:p>
        </p:txBody>
      </p:sp>
      <p:sp>
        <p:nvSpPr>
          <p:cNvPr id="285" name="Google Shape;285;g3026474a8aa_0_260"/>
          <p:cNvSpPr/>
          <p:nvPr/>
        </p:nvSpPr>
        <p:spPr>
          <a:xfrm>
            <a:off x="4092625" y="2568000"/>
            <a:ext cx="4545600" cy="1135500"/>
          </a:xfrm>
          <a:prstGeom prst="roundRect">
            <a:avLst>
              <a:gd fmla="val 1081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Il vostro valore aggiunto è dato dal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modo di introdurre una soluzione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più originale rispetto alle esistenti</a:t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286" name="Google Shape;286;g3026474a8aa_0_260"/>
          <p:cNvSpPr/>
          <p:nvPr/>
        </p:nvSpPr>
        <p:spPr>
          <a:xfrm>
            <a:off x="8384025" y="2683100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026474a8aa_0_260"/>
          <p:cNvSpPr/>
          <p:nvPr/>
        </p:nvSpPr>
        <p:spPr>
          <a:xfrm rot="-5400000">
            <a:off x="3418409" y="1790203"/>
            <a:ext cx="398803" cy="209247"/>
          </a:xfrm>
          <a:prstGeom prst="flowChartMerge">
            <a:avLst/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026474a8aa_0_286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293" name="Google Shape;293;g3026474a8aa_0_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15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026474a8aa_0_286"/>
          <p:cNvSpPr/>
          <p:nvPr/>
        </p:nvSpPr>
        <p:spPr>
          <a:xfrm>
            <a:off x="3569450" y="1485025"/>
            <a:ext cx="5068800" cy="1108200"/>
          </a:xfrm>
          <a:prstGeom prst="roundRect">
            <a:avLst>
              <a:gd fmla="val 13222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Inserite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nome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,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cognome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e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ruolo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per ogni componente del team (una riga per ogni componente del team)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95" name="Google Shape;295;g3026474a8aa_0_286"/>
          <p:cNvSpPr txBox="1"/>
          <p:nvPr/>
        </p:nvSpPr>
        <p:spPr>
          <a:xfrm>
            <a:off x="2694450" y="574200"/>
            <a:ext cx="375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IL TEAM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96" name="Google Shape;296;g3026474a8aa_0_286"/>
          <p:cNvSpPr/>
          <p:nvPr/>
        </p:nvSpPr>
        <p:spPr>
          <a:xfrm>
            <a:off x="8384025" y="1600125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026474a8aa_0_286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026474a8aa_0_286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3026474a8aa_0_286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026474a8aa_0_286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026474a8aa_0_286"/>
          <p:cNvSpPr/>
          <p:nvPr/>
        </p:nvSpPr>
        <p:spPr>
          <a:xfrm>
            <a:off x="47621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026474a8aa_0_286"/>
          <p:cNvSpPr/>
          <p:nvPr/>
        </p:nvSpPr>
        <p:spPr>
          <a:xfrm>
            <a:off x="49323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026474a8aa_0_286"/>
          <p:cNvSpPr/>
          <p:nvPr/>
        </p:nvSpPr>
        <p:spPr>
          <a:xfrm>
            <a:off x="40925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3026474a8aa_0_286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026474a8aa_0_286"/>
          <p:cNvSpPr/>
          <p:nvPr/>
        </p:nvSpPr>
        <p:spPr>
          <a:xfrm>
            <a:off x="531825" y="1485175"/>
            <a:ext cx="2459100" cy="692700"/>
          </a:xfrm>
          <a:prstGeom prst="roundRect">
            <a:avLst>
              <a:gd fmla="val 16667" name="adj"/>
            </a:avLst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3026474a8aa_0_286"/>
          <p:cNvSpPr/>
          <p:nvPr/>
        </p:nvSpPr>
        <p:spPr>
          <a:xfrm rot="-5400000">
            <a:off x="3080784" y="1734553"/>
            <a:ext cx="398803" cy="209247"/>
          </a:xfrm>
          <a:prstGeom prst="flowChartMerge">
            <a:avLst/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3026474a8aa_0_286"/>
          <p:cNvSpPr txBox="1"/>
          <p:nvPr/>
        </p:nvSpPr>
        <p:spPr>
          <a:xfrm>
            <a:off x="607875" y="1546675"/>
            <a:ext cx="2004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LE PERSONE FANNO</a:t>
            </a:r>
            <a:endParaRPr sz="1300">
              <a:solidFill>
                <a:schemeClr val="lt1"/>
              </a:solidFill>
              <a:latin typeface="Playpen Sans Medium"/>
              <a:ea typeface="Playpen Sans Medium"/>
              <a:cs typeface="Playpen Sans Medium"/>
              <a:sym typeface="Play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LA DIFFERENZA!</a:t>
            </a:r>
            <a:endParaRPr sz="1300">
              <a:solidFill>
                <a:schemeClr val="lt1"/>
              </a:solidFill>
              <a:latin typeface="Playpen Sans Medium"/>
              <a:ea typeface="Playpen Sans Medium"/>
              <a:cs typeface="Playpen Sans Medium"/>
              <a:sym typeface="Playpen Sans Medium"/>
            </a:endParaRPr>
          </a:p>
        </p:txBody>
      </p:sp>
      <p:sp>
        <p:nvSpPr>
          <p:cNvPr id="308" name="Google Shape;308;g3026474a8aa_0_286"/>
          <p:cNvSpPr txBox="1"/>
          <p:nvPr/>
        </p:nvSpPr>
        <p:spPr>
          <a:xfrm>
            <a:off x="4416150" y="4518700"/>
            <a:ext cx="3117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11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026474a8aa_0_309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314" name="Google Shape;314;g3026474a8aa_0_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15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026474a8aa_0_309"/>
          <p:cNvSpPr/>
          <p:nvPr/>
        </p:nvSpPr>
        <p:spPr>
          <a:xfrm>
            <a:off x="505950" y="1470025"/>
            <a:ext cx="8132100" cy="1138800"/>
          </a:xfrm>
          <a:prstGeom prst="roundRect">
            <a:avLst>
              <a:gd fmla="val 8812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Caricate un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breve video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in cui il team presenta l’idea e spiega perché vuole partecipare </a:t>
            </a:r>
            <a:b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</a:b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e cosa si aspetta dal percorso di incubazione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NOI NUOVI ORIENTAMENTI DI IMPRESA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316" name="Google Shape;316;g3026474a8aa_0_309"/>
          <p:cNvSpPr txBox="1"/>
          <p:nvPr/>
        </p:nvSpPr>
        <p:spPr>
          <a:xfrm>
            <a:off x="2694450" y="574200"/>
            <a:ext cx="375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VIDEO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317" name="Google Shape;317;g3026474a8aa_0_309"/>
          <p:cNvSpPr/>
          <p:nvPr/>
        </p:nvSpPr>
        <p:spPr>
          <a:xfrm>
            <a:off x="8407300" y="1600650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026474a8aa_0_309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3026474a8aa_0_309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3026474a8aa_0_309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026474a8aa_0_309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3026474a8aa_0_309"/>
          <p:cNvSpPr/>
          <p:nvPr/>
        </p:nvSpPr>
        <p:spPr>
          <a:xfrm>
            <a:off x="40925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3026474a8aa_0_309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3026474a8aa_0_309"/>
          <p:cNvSpPr txBox="1"/>
          <p:nvPr/>
        </p:nvSpPr>
        <p:spPr>
          <a:xfrm>
            <a:off x="4416150" y="4518700"/>
            <a:ext cx="3117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12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26474a8aa_0_134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70" name="Google Shape;70;g3026474a8aa_0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15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026474a8aa_0_134"/>
          <p:cNvSpPr txBox="1"/>
          <p:nvPr/>
        </p:nvSpPr>
        <p:spPr>
          <a:xfrm>
            <a:off x="2383050" y="574200"/>
            <a:ext cx="437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CHI SIETE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72" name="Google Shape;72;g3026474a8aa_0_134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3026474a8aa_0_134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3026474a8aa_0_134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3026474a8aa_0_134"/>
          <p:cNvSpPr/>
          <p:nvPr/>
        </p:nvSpPr>
        <p:spPr>
          <a:xfrm>
            <a:off x="505950" y="1546225"/>
            <a:ext cx="3876000" cy="153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Il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nome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della startup o dell’idea di impresa, un’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immagine/logo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o foto rappresentativa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76" name="Google Shape;76;g3026474a8aa_0_134"/>
          <p:cNvSpPr/>
          <p:nvPr/>
        </p:nvSpPr>
        <p:spPr>
          <a:xfrm>
            <a:off x="4069075" y="1681350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026474a8aa_0_134"/>
          <p:cNvSpPr/>
          <p:nvPr/>
        </p:nvSpPr>
        <p:spPr>
          <a:xfrm>
            <a:off x="4762175" y="1546225"/>
            <a:ext cx="3876000" cy="1534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Avete 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un' impresa già costituita? Se si indicare la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natura giuridica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e il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settore 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in cui opera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78" name="Google Shape;78;g3026474a8aa_0_134"/>
          <p:cNvSpPr/>
          <p:nvPr/>
        </p:nvSpPr>
        <p:spPr>
          <a:xfrm>
            <a:off x="8335050" y="1681350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3026474a8aa_0_134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3026474a8aa_0_134"/>
          <p:cNvSpPr/>
          <p:nvPr/>
        </p:nvSpPr>
        <p:spPr>
          <a:xfrm>
            <a:off x="47621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026474a8aa_0_134"/>
          <p:cNvSpPr/>
          <p:nvPr/>
        </p:nvSpPr>
        <p:spPr>
          <a:xfrm>
            <a:off x="49323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026474a8aa_0_134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026474a8aa_0_134"/>
          <p:cNvSpPr txBox="1"/>
          <p:nvPr/>
        </p:nvSpPr>
        <p:spPr>
          <a:xfrm>
            <a:off x="4450350" y="4518700"/>
            <a:ext cx="243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2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26474a8aa_0_85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89" name="Google Shape;89;g3026474a8aa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15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026474a8aa_0_85"/>
          <p:cNvSpPr txBox="1"/>
          <p:nvPr/>
        </p:nvSpPr>
        <p:spPr>
          <a:xfrm>
            <a:off x="1684250" y="574200"/>
            <a:ext cx="4962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SFIDE DEL CONTESTO E BISOGNI DEI TARGET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91" name="Google Shape;91;g3026474a8aa_0_85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026474a8aa_0_85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026474a8aa_0_85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026474a8aa_0_85"/>
          <p:cNvSpPr/>
          <p:nvPr/>
        </p:nvSpPr>
        <p:spPr>
          <a:xfrm>
            <a:off x="505950" y="1510063"/>
            <a:ext cx="3886200" cy="1322700"/>
          </a:xfrm>
          <a:prstGeom prst="roundRect">
            <a:avLst>
              <a:gd fmla="val 1406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Introdurre un problema “criticando il contesto”, facendo vedere i</a:t>
            </a:r>
            <a:r>
              <a:rPr lang="it" sz="1600">
                <a:solidFill>
                  <a:schemeClr val="dk1"/>
                </a:solidFill>
                <a:latin typeface="Rajdhani SemiBold"/>
                <a:ea typeface="Rajdhani SemiBold"/>
                <a:cs typeface="Rajdhani SemiBold"/>
                <a:sym typeface="Rajdhani SemiBold"/>
              </a:rPr>
              <a:t> </a:t>
            </a:r>
            <a:r>
              <a:rPr b="1" lang="it" sz="16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limiti delle soluzioni</a:t>
            </a:r>
            <a:r>
              <a:rPr lang="it" sz="1600">
                <a:solidFill>
                  <a:schemeClr val="dk1"/>
                </a:solidFill>
                <a:latin typeface="Rajdhani SemiBold"/>
                <a:ea typeface="Rajdhani SemiBold"/>
                <a:cs typeface="Rajdhani SemiBold"/>
                <a:sym typeface="Rajdhani SemiBold"/>
              </a:rPr>
              <a:t> </a:t>
            </a: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adottate fino ad ora. Quale </a:t>
            </a:r>
            <a:r>
              <a:rPr b="1" lang="it" sz="16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sfida sociale</a:t>
            </a:r>
            <a:r>
              <a:rPr lang="it" sz="1600">
                <a:solidFill>
                  <a:schemeClr val="dk1"/>
                </a:solidFill>
                <a:latin typeface="Rajdhani SemiBold"/>
                <a:ea typeface="Rajdhani SemiBold"/>
                <a:cs typeface="Rajdhani SemiBold"/>
                <a:sym typeface="Rajdhani SemiBold"/>
              </a:rPr>
              <a:t> </a:t>
            </a: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volete affrontare?</a:t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95" name="Google Shape;95;g3026474a8aa_0_85"/>
          <p:cNvSpPr/>
          <p:nvPr/>
        </p:nvSpPr>
        <p:spPr>
          <a:xfrm>
            <a:off x="4085304" y="1665463"/>
            <a:ext cx="1206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026474a8aa_0_85"/>
          <p:cNvSpPr/>
          <p:nvPr/>
        </p:nvSpPr>
        <p:spPr>
          <a:xfrm>
            <a:off x="505950" y="3126988"/>
            <a:ext cx="3886200" cy="120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Che </a:t>
            </a:r>
            <a:r>
              <a:rPr b="1" lang="it" sz="16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bisogni</a:t>
            </a: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, </a:t>
            </a:r>
            <a:r>
              <a:rPr b="1" lang="it" sz="16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desideri</a:t>
            </a: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, </a:t>
            </a:r>
            <a:r>
              <a:rPr b="1" lang="it" sz="16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problemi</a:t>
            </a: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ha il </a:t>
            </a:r>
            <a:r>
              <a:rPr b="1" lang="it" sz="16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target</a:t>
            </a: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di riferimento a cui vi rivolgete?</a:t>
            </a:r>
            <a:endParaRPr sz="23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97" name="Google Shape;97;g3026474a8aa_0_85"/>
          <p:cNvSpPr/>
          <p:nvPr/>
        </p:nvSpPr>
        <p:spPr>
          <a:xfrm>
            <a:off x="4085304" y="3296894"/>
            <a:ext cx="1206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026474a8aa_0_85"/>
          <p:cNvSpPr/>
          <p:nvPr/>
        </p:nvSpPr>
        <p:spPr>
          <a:xfrm>
            <a:off x="4751850" y="1510063"/>
            <a:ext cx="3886200" cy="1617000"/>
          </a:xfrm>
          <a:prstGeom prst="roundRect">
            <a:avLst>
              <a:gd fmla="val 11735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Potrebbe essere difficile isolare un problema se hai “inventato” qualcosa di totalmente nuovo. Sforzati comunque </a:t>
            </a:r>
            <a:b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</a:b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di trovare le </a:t>
            </a:r>
            <a:r>
              <a:rPr b="1" lang="it" sz="16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criticità che il tuo progetto risolve</a:t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99" name="Google Shape;99;g3026474a8aa_0_85"/>
          <p:cNvSpPr/>
          <p:nvPr/>
        </p:nvSpPr>
        <p:spPr>
          <a:xfrm>
            <a:off x="4751850" y="3415988"/>
            <a:ext cx="388620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La base per dare alle persone ciò che vogliono: il «</a:t>
            </a:r>
            <a:r>
              <a:rPr b="1" lang="it" sz="16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perché</a:t>
            </a:r>
            <a:r>
              <a:rPr lang="it" sz="16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»</a:t>
            </a:r>
            <a:endParaRPr sz="23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100" name="Google Shape;100;g3026474a8aa_0_85"/>
          <p:cNvSpPr/>
          <p:nvPr/>
        </p:nvSpPr>
        <p:spPr>
          <a:xfrm>
            <a:off x="8341154" y="1665463"/>
            <a:ext cx="1206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026474a8aa_0_85"/>
          <p:cNvSpPr/>
          <p:nvPr/>
        </p:nvSpPr>
        <p:spPr>
          <a:xfrm>
            <a:off x="8341154" y="3580588"/>
            <a:ext cx="1206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026474a8aa_0_85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026474a8aa_0_85"/>
          <p:cNvSpPr/>
          <p:nvPr/>
        </p:nvSpPr>
        <p:spPr>
          <a:xfrm>
            <a:off x="47621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3026474a8aa_0_85"/>
          <p:cNvSpPr/>
          <p:nvPr/>
        </p:nvSpPr>
        <p:spPr>
          <a:xfrm>
            <a:off x="49323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026474a8aa_0_85"/>
          <p:cNvSpPr/>
          <p:nvPr/>
        </p:nvSpPr>
        <p:spPr>
          <a:xfrm>
            <a:off x="40925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026474a8aa_0_85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3026474a8aa_0_85"/>
          <p:cNvSpPr txBox="1"/>
          <p:nvPr/>
        </p:nvSpPr>
        <p:spPr>
          <a:xfrm>
            <a:off x="4450350" y="4518700"/>
            <a:ext cx="243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3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26474a8aa_0_111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113" name="Google Shape;113;g3026474a8aa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15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026474a8aa_0_111"/>
          <p:cNvSpPr txBox="1"/>
          <p:nvPr/>
        </p:nvSpPr>
        <p:spPr>
          <a:xfrm>
            <a:off x="2383050" y="574200"/>
            <a:ext cx="437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SOLUZIONE E PROPOSTA DI VALORE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15" name="Google Shape;115;g3026474a8aa_0_111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026474a8aa_0_111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3026474a8aa_0_111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026474a8aa_0_111"/>
          <p:cNvSpPr/>
          <p:nvPr/>
        </p:nvSpPr>
        <p:spPr>
          <a:xfrm>
            <a:off x="505950" y="1484750"/>
            <a:ext cx="3876000" cy="1022400"/>
          </a:xfrm>
          <a:prstGeom prst="roundRect">
            <a:avLst>
              <a:gd fmla="val 1457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Che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visione di impatto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vi muove? </a:t>
            </a:r>
            <a:b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</a:b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Perché esistete e perché fate ciò </a:t>
            </a:r>
            <a:b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</a:b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che fate?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19" name="Google Shape;119;g3026474a8aa_0_111"/>
          <p:cNvSpPr/>
          <p:nvPr/>
        </p:nvSpPr>
        <p:spPr>
          <a:xfrm>
            <a:off x="4143625" y="1609584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3026474a8aa_0_111"/>
          <p:cNvSpPr/>
          <p:nvPr/>
        </p:nvSpPr>
        <p:spPr>
          <a:xfrm>
            <a:off x="505950" y="2734300"/>
            <a:ext cx="3876000" cy="63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Quali sono i vostri obiettivi di impatto?</a:t>
            </a:r>
            <a:endParaRPr sz="23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121" name="Google Shape;121;g3026474a8aa_0_111"/>
          <p:cNvSpPr/>
          <p:nvPr/>
        </p:nvSpPr>
        <p:spPr>
          <a:xfrm>
            <a:off x="4143625" y="2818417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026474a8aa_0_111"/>
          <p:cNvSpPr/>
          <p:nvPr/>
        </p:nvSpPr>
        <p:spPr>
          <a:xfrm>
            <a:off x="4762050" y="1468475"/>
            <a:ext cx="3876000" cy="1038600"/>
          </a:xfrm>
          <a:prstGeom prst="roundRect">
            <a:avLst>
              <a:gd fmla="val 1292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Quali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benefici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,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cambiamenti positivi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volete portare al vostro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target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?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23" name="Google Shape;123;g3026474a8aa_0_111"/>
          <p:cNvSpPr/>
          <p:nvPr/>
        </p:nvSpPr>
        <p:spPr>
          <a:xfrm>
            <a:off x="8394625" y="1568887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026474a8aa_0_111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026474a8aa_0_111"/>
          <p:cNvSpPr/>
          <p:nvPr/>
        </p:nvSpPr>
        <p:spPr>
          <a:xfrm>
            <a:off x="47621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026474a8aa_0_111"/>
          <p:cNvSpPr/>
          <p:nvPr/>
        </p:nvSpPr>
        <p:spPr>
          <a:xfrm>
            <a:off x="49323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026474a8aa_0_111"/>
          <p:cNvSpPr/>
          <p:nvPr/>
        </p:nvSpPr>
        <p:spPr>
          <a:xfrm>
            <a:off x="40925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026474a8aa_0_111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026474a8aa_0_111"/>
          <p:cNvSpPr txBox="1"/>
          <p:nvPr/>
        </p:nvSpPr>
        <p:spPr>
          <a:xfrm>
            <a:off x="4450350" y="4518700"/>
            <a:ext cx="243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4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26474a8aa_0_18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135" name="Google Shape;135;g3026474a8aa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15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3026474a8aa_0_18"/>
          <p:cNvSpPr txBox="1"/>
          <p:nvPr/>
        </p:nvSpPr>
        <p:spPr>
          <a:xfrm>
            <a:off x="2383050" y="574200"/>
            <a:ext cx="4377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OBIETTIVI DI IMPATTO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37" name="Google Shape;137;g3026474a8aa_0_18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026474a8aa_0_18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026474a8aa_0_18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026474a8aa_0_18"/>
          <p:cNvSpPr/>
          <p:nvPr/>
        </p:nvSpPr>
        <p:spPr>
          <a:xfrm>
            <a:off x="531825" y="1381375"/>
            <a:ext cx="2593500" cy="1078500"/>
          </a:xfrm>
          <a:prstGeom prst="roundRect">
            <a:avLst>
              <a:gd fmla="val 16667" name="adj"/>
            </a:avLst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026474a8aa_0_18"/>
          <p:cNvSpPr/>
          <p:nvPr/>
        </p:nvSpPr>
        <p:spPr>
          <a:xfrm>
            <a:off x="1629184" y="2632003"/>
            <a:ext cx="398803" cy="209247"/>
          </a:xfrm>
          <a:prstGeom prst="flowChartMerge">
            <a:avLst/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026474a8aa_0_18"/>
          <p:cNvSpPr txBox="1"/>
          <p:nvPr/>
        </p:nvSpPr>
        <p:spPr>
          <a:xfrm>
            <a:off x="628725" y="1428025"/>
            <a:ext cx="2399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00">
                <a:solidFill>
                  <a:schemeClr val="lt1"/>
                </a:solidFill>
                <a:latin typeface="Playpen Sans"/>
                <a:ea typeface="Playpen Sans"/>
                <a:cs typeface="Playpen Sans"/>
                <a:sym typeface="Playpen Sans"/>
              </a:rPr>
              <a:t>RACCONTATE LA SOLUZIONE MOSTRANDO L’EFFICACIA DEL PRODOTTO/SERVIZIO.</a:t>
            </a:r>
            <a:endParaRPr b="1" sz="1300">
              <a:solidFill>
                <a:schemeClr val="lt1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143" name="Google Shape;143;g3026474a8aa_0_18"/>
          <p:cNvSpPr/>
          <p:nvPr/>
        </p:nvSpPr>
        <p:spPr>
          <a:xfrm>
            <a:off x="3643275" y="1381375"/>
            <a:ext cx="4994700" cy="1078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Come il vostro servizio/prodotto crea un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beneficio </a:t>
            </a:r>
            <a:b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</a:b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e/o risolve il problema 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del target a cui si rivolge? </a:t>
            </a:r>
            <a:b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</a:b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Cosa desidera il target a da questo servizio?</a:t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144" name="Google Shape;144;g3026474a8aa_0_18"/>
          <p:cNvSpPr/>
          <p:nvPr/>
        </p:nvSpPr>
        <p:spPr>
          <a:xfrm>
            <a:off x="8408300" y="1530625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026474a8aa_0_18"/>
          <p:cNvSpPr/>
          <p:nvPr/>
        </p:nvSpPr>
        <p:spPr>
          <a:xfrm>
            <a:off x="531825" y="3409600"/>
            <a:ext cx="2593500" cy="97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Che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servizi/prodotti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offrite? Di cosa vi occupate?</a:t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146" name="Google Shape;146;g3026474a8aa_0_18"/>
          <p:cNvSpPr/>
          <p:nvPr/>
        </p:nvSpPr>
        <p:spPr>
          <a:xfrm>
            <a:off x="2861300" y="3556775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3026474a8aa_0_18"/>
          <p:cNvSpPr/>
          <p:nvPr/>
        </p:nvSpPr>
        <p:spPr>
          <a:xfrm>
            <a:off x="3643250" y="2586250"/>
            <a:ext cx="4994700" cy="69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Cosa vi rende unici e vi distingue? Perchè un utente dovrebbe scegliere voi?</a:t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148" name="Google Shape;148;g3026474a8aa_0_18"/>
          <p:cNvSpPr/>
          <p:nvPr/>
        </p:nvSpPr>
        <p:spPr>
          <a:xfrm>
            <a:off x="8408300" y="2721200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026474a8aa_0_18"/>
          <p:cNvSpPr/>
          <p:nvPr/>
        </p:nvSpPr>
        <p:spPr>
          <a:xfrm>
            <a:off x="3643250" y="3409525"/>
            <a:ext cx="4994700" cy="97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Dimensione geografica: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la vostra idea di impresa o </a:t>
            </a:r>
            <a:b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</a:b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startup intende operare a livello locale, regionale, nazionale o internazionale?</a:t>
            </a:r>
            <a:endParaRPr sz="1700">
              <a:solidFill>
                <a:schemeClr val="dk1"/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150" name="Google Shape;150;g3026474a8aa_0_18"/>
          <p:cNvSpPr/>
          <p:nvPr/>
        </p:nvSpPr>
        <p:spPr>
          <a:xfrm>
            <a:off x="8408300" y="3556775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026474a8aa_0_18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026474a8aa_0_18"/>
          <p:cNvSpPr/>
          <p:nvPr/>
        </p:nvSpPr>
        <p:spPr>
          <a:xfrm>
            <a:off x="47621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026474a8aa_0_18"/>
          <p:cNvSpPr/>
          <p:nvPr/>
        </p:nvSpPr>
        <p:spPr>
          <a:xfrm>
            <a:off x="49323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026474a8aa_0_18"/>
          <p:cNvSpPr/>
          <p:nvPr/>
        </p:nvSpPr>
        <p:spPr>
          <a:xfrm>
            <a:off x="40925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026474a8aa_0_18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3026474a8aa_0_18"/>
          <p:cNvSpPr txBox="1"/>
          <p:nvPr/>
        </p:nvSpPr>
        <p:spPr>
          <a:xfrm>
            <a:off x="4450350" y="4518700"/>
            <a:ext cx="243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5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7" name="Google Shape;157;g3026474a8aa_0_18"/>
          <p:cNvSpPr/>
          <p:nvPr/>
        </p:nvSpPr>
        <p:spPr>
          <a:xfrm rot="-5400000">
            <a:off x="3184897" y="1816003"/>
            <a:ext cx="398803" cy="209247"/>
          </a:xfrm>
          <a:prstGeom prst="flowChartMerge">
            <a:avLst/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26474a8aa_0_60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163" name="Google Shape;163;g3026474a8aa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15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026474a8aa_0_60"/>
          <p:cNvSpPr/>
          <p:nvPr/>
        </p:nvSpPr>
        <p:spPr>
          <a:xfrm>
            <a:off x="505950" y="1470025"/>
            <a:ext cx="3912900" cy="1968000"/>
          </a:xfrm>
          <a:prstGeom prst="roundRect">
            <a:avLst>
              <a:gd fmla="val 8812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Avete 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coinvolto il target nella progettazione e nel test dell’idea di soluzione? Se si, raccontare le attività e i risultati emersi. Includere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foto o screenshot e citazioni e dati raccolti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(es. iscrizioni)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65" name="Google Shape;165;g3026474a8aa_0_60"/>
          <p:cNvSpPr/>
          <p:nvPr/>
        </p:nvSpPr>
        <p:spPr>
          <a:xfrm>
            <a:off x="4725250" y="1470025"/>
            <a:ext cx="3912900" cy="1968000"/>
          </a:xfrm>
          <a:prstGeom prst="roundRect">
            <a:avLst>
              <a:gd fmla="val 9526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Come avete capito se i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clienti vogliono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veramente il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prodotto / servizio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, cosa è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importante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per loro, cosa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funziona e cosa no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?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66" name="Google Shape;166;g3026474a8aa_0_60"/>
          <p:cNvSpPr txBox="1"/>
          <p:nvPr/>
        </p:nvSpPr>
        <p:spPr>
          <a:xfrm>
            <a:off x="2694450" y="574200"/>
            <a:ext cx="375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CO-DESIGN E PROTOTIPAZIONE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67" name="Google Shape;167;g3026474a8aa_0_60"/>
          <p:cNvSpPr/>
          <p:nvPr/>
        </p:nvSpPr>
        <p:spPr>
          <a:xfrm>
            <a:off x="4143625" y="1593950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026474a8aa_0_60"/>
          <p:cNvSpPr/>
          <p:nvPr/>
        </p:nvSpPr>
        <p:spPr>
          <a:xfrm>
            <a:off x="8388825" y="1593950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026474a8aa_0_60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026474a8aa_0_60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026474a8aa_0_60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026474a8aa_0_60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026474a8aa_0_60"/>
          <p:cNvSpPr/>
          <p:nvPr/>
        </p:nvSpPr>
        <p:spPr>
          <a:xfrm>
            <a:off x="47621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026474a8aa_0_60"/>
          <p:cNvSpPr/>
          <p:nvPr/>
        </p:nvSpPr>
        <p:spPr>
          <a:xfrm>
            <a:off x="49323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026474a8aa_0_60"/>
          <p:cNvSpPr/>
          <p:nvPr/>
        </p:nvSpPr>
        <p:spPr>
          <a:xfrm>
            <a:off x="40925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3026474a8aa_0_60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026474a8aa_0_60"/>
          <p:cNvSpPr txBox="1"/>
          <p:nvPr/>
        </p:nvSpPr>
        <p:spPr>
          <a:xfrm>
            <a:off x="4450350" y="4518700"/>
            <a:ext cx="243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6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26474a8aa_0_188"/>
          <p:cNvSpPr/>
          <p:nvPr/>
        </p:nvSpPr>
        <p:spPr>
          <a:xfrm>
            <a:off x="531825" y="1470025"/>
            <a:ext cx="2996700" cy="1362600"/>
          </a:xfrm>
          <a:prstGeom prst="roundRect">
            <a:avLst>
              <a:gd fmla="val 12023" name="adj"/>
            </a:avLst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026474a8aa_0_188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184" name="Google Shape;184;g3026474a8aa_0_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20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3026474a8aa_0_188"/>
          <p:cNvSpPr/>
          <p:nvPr/>
        </p:nvSpPr>
        <p:spPr>
          <a:xfrm rot="-5400000">
            <a:off x="3650234" y="2046703"/>
            <a:ext cx="398803" cy="209247"/>
          </a:xfrm>
          <a:prstGeom prst="flowChartMerge">
            <a:avLst/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026474a8aa_0_188"/>
          <p:cNvSpPr/>
          <p:nvPr/>
        </p:nvSpPr>
        <p:spPr>
          <a:xfrm>
            <a:off x="4092575" y="1470025"/>
            <a:ext cx="4545300" cy="1642800"/>
          </a:xfrm>
          <a:prstGeom prst="roundRect">
            <a:avLst>
              <a:gd fmla="val 9998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Come avete coinvolto il target nella progettazione e nel test dell’idea di soluzione? Raccontate le attività e i risultati emersi. Includete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foto o screenshot e citazioni e dati raccolti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(es. iscrizioni)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87" name="Google Shape;187;g3026474a8aa_0_188"/>
          <p:cNvSpPr/>
          <p:nvPr/>
        </p:nvSpPr>
        <p:spPr>
          <a:xfrm>
            <a:off x="4092750" y="3343325"/>
            <a:ext cx="4545300" cy="1019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Come avete capito se i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clienti vogliono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veramente il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prodotto / servizio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, cosa è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importante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 per loro, cosa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funziona e cosa no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?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88" name="Google Shape;188;g3026474a8aa_0_188"/>
          <p:cNvSpPr txBox="1"/>
          <p:nvPr/>
        </p:nvSpPr>
        <p:spPr>
          <a:xfrm>
            <a:off x="628725" y="1458625"/>
            <a:ext cx="2802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RACCONTATE COME FUNZIONA IL </a:t>
            </a:r>
            <a:r>
              <a:rPr lang="it" sz="1300">
                <a:solidFill>
                  <a:schemeClr val="lt1"/>
                </a:solidFill>
                <a:latin typeface="Playpen Sans ExtraBold"/>
                <a:ea typeface="Playpen Sans ExtraBold"/>
                <a:cs typeface="Playpen Sans ExtraBold"/>
                <a:sym typeface="Playpen Sans ExtraBold"/>
              </a:rPr>
              <a:t>VOSTRO MODELLO DI BUSINESS</a:t>
            </a: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, TOCCANDO GLI ELEMENTI CHIAVE DEL </a:t>
            </a:r>
            <a:r>
              <a:rPr lang="it" sz="1300">
                <a:solidFill>
                  <a:schemeClr val="lt1"/>
                </a:solidFill>
                <a:latin typeface="Playpen Sans ExtraBold"/>
                <a:ea typeface="Playpen Sans ExtraBold"/>
                <a:cs typeface="Playpen Sans ExtraBold"/>
                <a:sym typeface="Playpen Sans ExtraBold"/>
              </a:rPr>
              <a:t>BUSINESS MODEL CANVAS</a:t>
            </a:r>
            <a:endParaRPr sz="1300">
              <a:solidFill>
                <a:schemeClr val="lt1"/>
              </a:solidFill>
              <a:latin typeface="Playpen Sans ExtraBold"/>
              <a:ea typeface="Playpen Sans ExtraBold"/>
              <a:cs typeface="Playpen Sans ExtraBold"/>
              <a:sym typeface="Playpen Sans ExtraBold"/>
            </a:endParaRPr>
          </a:p>
        </p:txBody>
      </p:sp>
      <p:sp>
        <p:nvSpPr>
          <p:cNvPr id="189" name="Google Shape;189;g3026474a8aa_0_188"/>
          <p:cNvSpPr txBox="1"/>
          <p:nvPr/>
        </p:nvSpPr>
        <p:spPr>
          <a:xfrm>
            <a:off x="2694450" y="574200"/>
            <a:ext cx="375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MODELLO DI BUSINESS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90" name="Google Shape;190;g3026474a8aa_0_188"/>
          <p:cNvSpPr/>
          <p:nvPr/>
        </p:nvSpPr>
        <p:spPr>
          <a:xfrm>
            <a:off x="8351300" y="1628850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026474a8aa_0_188"/>
          <p:cNvSpPr/>
          <p:nvPr/>
        </p:nvSpPr>
        <p:spPr>
          <a:xfrm>
            <a:off x="8351300" y="3492400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026474a8aa_0_188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026474a8aa_0_188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026474a8aa_0_188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026474a8aa_0_188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026474a8aa_0_188"/>
          <p:cNvSpPr/>
          <p:nvPr/>
        </p:nvSpPr>
        <p:spPr>
          <a:xfrm>
            <a:off x="47621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3026474a8aa_0_188"/>
          <p:cNvSpPr/>
          <p:nvPr/>
        </p:nvSpPr>
        <p:spPr>
          <a:xfrm>
            <a:off x="49323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026474a8aa_0_188"/>
          <p:cNvSpPr/>
          <p:nvPr/>
        </p:nvSpPr>
        <p:spPr>
          <a:xfrm>
            <a:off x="40925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026474a8aa_0_188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026474a8aa_0_188"/>
          <p:cNvSpPr txBox="1"/>
          <p:nvPr/>
        </p:nvSpPr>
        <p:spPr>
          <a:xfrm>
            <a:off x="4450350" y="4518700"/>
            <a:ext cx="243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7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26474a8aa_0_44"/>
          <p:cNvSpPr/>
          <p:nvPr/>
        </p:nvSpPr>
        <p:spPr>
          <a:xfrm>
            <a:off x="4693650" y="3744375"/>
            <a:ext cx="3944400" cy="50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6007E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026474a8aa_0_44"/>
          <p:cNvSpPr/>
          <p:nvPr/>
        </p:nvSpPr>
        <p:spPr>
          <a:xfrm>
            <a:off x="531825" y="1561375"/>
            <a:ext cx="2535000" cy="952800"/>
          </a:xfrm>
          <a:prstGeom prst="roundRect">
            <a:avLst>
              <a:gd fmla="val 16667" name="adj"/>
            </a:avLst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026474a8aa_0_44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208" name="Google Shape;208;g3026474a8aa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520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026474a8aa_0_44"/>
          <p:cNvSpPr/>
          <p:nvPr/>
        </p:nvSpPr>
        <p:spPr>
          <a:xfrm rot="-5400000">
            <a:off x="3156334" y="1933140"/>
            <a:ext cx="398803" cy="209247"/>
          </a:xfrm>
          <a:prstGeom prst="flowChartMerge">
            <a:avLst/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026474a8aa_0_44"/>
          <p:cNvSpPr/>
          <p:nvPr/>
        </p:nvSpPr>
        <p:spPr>
          <a:xfrm>
            <a:off x="3624138" y="1561363"/>
            <a:ext cx="761700" cy="3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idea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11" name="Google Shape;211;g3026474a8aa_0_44"/>
          <p:cNvSpPr txBox="1"/>
          <p:nvPr/>
        </p:nvSpPr>
        <p:spPr>
          <a:xfrm>
            <a:off x="607875" y="1663125"/>
            <a:ext cx="2307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IN QUALE </a:t>
            </a:r>
            <a:r>
              <a:rPr lang="it" sz="1300">
                <a:solidFill>
                  <a:schemeClr val="lt1"/>
                </a:solidFill>
                <a:latin typeface="Playpen Sans ExtraBold"/>
                <a:ea typeface="Playpen Sans ExtraBold"/>
                <a:cs typeface="Playpen Sans ExtraBold"/>
                <a:sym typeface="Playpen Sans ExtraBold"/>
              </a:rPr>
              <a:t>FASE</a:t>
            </a: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 SI TROVA ATTUALMENTE LA VOSTRA </a:t>
            </a:r>
            <a:r>
              <a:rPr lang="it" sz="1300">
                <a:solidFill>
                  <a:schemeClr val="lt1"/>
                </a:solidFill>
                <a:latin typeface="Playpen Sans ExtraBold"/>
                <a:ea typeface="Playpen Sans ExtraBold"/>
                <a:cs typeface="Playpen Sans ExtraBold"/>
                <a:sym typeface="Playpen Sans ExtraBold"/>
              </a:rPr>
              <a:t>STARTUP</a:t>
            </a: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?</a:t>
            </a:r>
            <a:endParaRPr sz="1300">
              <a:solidFill>
                <a:schemeClr val="lt1"/>
              </a:solidFill>
              <a:latin typeface="Playpen Sans Medium"/>
              <a:ea typeface="Playpen Sans Medium"/>
              <a:cs typeface="Playpen Sans Medium"/>
              <a:sym typeface="Playpen Sans Medium"/>
            </a:endParaRPr>
          </a:p>
        </p:txBody>
      </p:sp>
      <p:sp>
        <p:nvSpPr>
          <p:cNvPr id="212" name="Google Shape;212;g3026474a8aa_0_44"/>
          <p:cNvSpPr txBox="1"/>
          <p:nvPr/>
        </p:nvSpPr>
        <p:spPr>
          <a:xfrm>
            <a:off x="2694450" y="574200"/>
            <a:ext cx="375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STATO DI AVANZAMENTO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13" name="Google Shape;213;g3026474a8aa_0_44"/>
          <p:cNvSpPr/>
          <p:nvPr/>
        </p:nvSpPr>
        <p:spPr>
          <a:xfrm>
            <a:off x="4180150" y="1622013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026474a8aa_0_44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3026474a8aa_0_44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026474a8aa_0_44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026474a8aa_0_44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026474a8aa_0_44"/>
          <p:cNvSpPr/>
          <p:nvPr/>
        </p:nvSpPr>
        <p:spPr>
          <a:xfrm>
            <a:off x="47621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026474a8aa_0_44"/>
          <p:cNvSpPr/>
          <p:nvPr/>
        </p:nvSpPr>
        <p:spPr>
          <a:xfrm>
            <a:off x="49323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026474a8aa_0_44"/>
          <p:cNvSpPr/>
          <p:nvPr/>
        </p:nvSpPr>
        <p:spPr>
          <a:xfrm>
            <a:off x="40925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3026474a8aa_0_44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026474a8aa_0_44"/>
          <p:cNvSpPr txBox="1"/>
          <p:nvPr/>
        </p:nvSpPr>
        <p:spPr>
          <a:xfrm>
            <a:off x="4450350" y="4518700"/>
            <a:ext cx="243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8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23" name="Google Shape;223;g3026474a8aa_0_44"/>
          <p:cNvSpPr/>
          <p:nvPr/>
        </p:nvSpPr>
        <p:spPr>
          <a:xfrm>
            <a:off x="4551663" y="1561363"/>
            <a:ext cx="1360800" cy="3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validazione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24" name="Google Shape;224;g3026474a8aa_0_44"/>
          <p:cNvSpPr/>
          <p:nvPr/>
        </p:nvSpPr>
        <p:spPr>
          <a:xfrm>
            <a:off x="5728325" y="1622013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026474a8aa_0_44"/>
          <p:cNvSpPr/>
          <p:nvPr/>
        </p:nvSpPr>
        <p:spPr>
          <a:xfrm>
            <a:off x="6030862" y="1561363"/>
            <a:ext cx="1664700" cy="3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prototipazione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26" name="Google Shape;226;g3026474a8aa_0_44"/>
          <p:cNvSpPr/>
          <p:nvPr/>
        </p:nvSpPr>
        <p:spPr>
          <a:xfrm>
            <a:off x="7497700" y="1622013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026474a8aa_0_44"/>
          <p:cNvSpPr/>
          <p:nvPr/>
        </p:nvSpPr>
        <p:spPr>
          <a:xfrm>
            <a:off x="3624150" y="2154163"/>
            <a:ext cx="2078700" cy="3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opera sul mercato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28" name="Google Shape;228;g3026474a8aa_0_44"/>
          <p:cNvSpPr/>
          <p:nvPr/>
        </p:nvSpPr>
        <p:spPr>
          <a:xfrm>
            <a:off x="5500313" y="2216038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3026474a8aa_0_44"/>
          <p:cNvSpPr/>
          <p:nvPr/>
        </p:nvSpPr>
        <p:spPr>
          <a:xfrm>
            <a:off x="5855850" y="2154163"/>
            <a:ext cx="2782200" cy="3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1° round di investimento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30" name="Google Shape;230;g3026474a8aa_0_44"/>
          <p:cNvSpPr/>
          <p:nvPr/>
        </p:nvSpPr>
        <p:spPr>
          <a:xfrm>
            <a:off x="8437038" y="2216038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026474a8aa_0_44"/>
          <p:cNvSpPr/>
          <p:nvPr/>
        </p:nvSpPr>
        <p:spPr>
          <a:xfrm>
            <a:off x="7802775" y="1561363"/>
            <a:ext cx="835200" cy="360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altro: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32" name="Google Shape;232;g3026474a8aa_0_44"/>
          <p:cNvSpPr/>
          <p:nvPr/>
        </p:nvSpPr>
        <p:spPr>
          <a:xfrm>
            <a:off x="8432363" y="1622013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026474a8aa_0_44"/>
          <p:cNvSpPr/>
          <p:nvPr/>
        </p:nvSpPr>
        <p:spPr>
          <a:xfrm>
            <a:off x="531825" y="2902100"/>
            <a:ext cx="2535000" cy="952800"/>
          </a:xfrm>
          <a:prstGeom prst="roundRect">
            <a:avLst>
              <a:gd fmla="val 16667" name="adj"/>
            </a:avLst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3026474a8aa_0_44"/>
          <p:cNvSpPr/>
          <p:nvPr/>
        </p:nvSpPr>
        <p:spPr>
          <a:xfrm rot="-5400000">
            <a:off x="3135984" y="3273865"/>
            <a:ext cx="398803" cy="209247"/>
          </a:xfrm>
          <a:prstGeom prst="flowChartMerge">
            <a:avLst/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026474a8aa_0_44"/>
          <p:cNvSpPr txBox="1"/>
          <p:nvPr/>
        </p:nvSpPr>
        <p:spPr>
          <a:xfrm>
            <a:off x="607875" y="2993450"/>
            <a:ext cx="2459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QUALI </a:t>
            </a:r>
            <a:r>
              <a:rPr lang="it" sz="1300">
                <a:solidFill>
                  <a:schemeClr val="lt1"/>
                </a:solidFill>
                <a:latin typeface="Playpen Sans ExtraBold"/>
                <a:ea typeface="Playpen Sans ExtraBold"/>
                <a:cs typeface="Playpen Sans ExtraBold"/>
                <a:sym typeface="Playpen Sans ExtraBold"/>
              </a:rPr>
              <a:t>CARATTERISTICHE</a:t>
            </a: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 POSSIEDE LA VOSTRA IDEA O STARTUP?</a:t>
            </a:r>
            <a:endParaRPr sz="1500">
              <a:solidFill>
                <a:schemeClr val="lt1"/>
              </a:solidFill>
              <a:latin typeface="Playpen Sans Medium"/>
              <a:ea typeface="Playpen Sans Medium"/>
              <a:cs typeface="Playpen Sans Medium"/>
              <a:sym typeface="Playpen Sans Medium"/>
            </a:endParaRPr>
          </a:p>
        </p:txBody>
      </p:sp>
      <p:sp>
        <p:nvSpPr>
          <p:cNvPr id="236" name="Google Shape;236;g3026474a8aa_0_44"/>
          <p:cNvSpPr/>
          <p:nvPr/>
        </p:nvSpPr>
        <p:spPr>
          <a:xfrm>
            <a:off x="3624150" y="3198488"/>
            <a:ext cx="1503600" cy="3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è innovativa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37" name="Google Shape;237;g3026474a8aa_0_44"/>
          <p:cNvSpPr/>
          <p:nvPr/>
        </p:nvSpPr>
        <p:spPr>
          <a:xfrm>
            <a:off x="4918313" y="3260363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026474a8aa_0_44"/>
          <p:cNvSpPr/>
          <p:nvPr/>
        </p:nvSpPr>
        <p:spPr>
          <a:xfrm>
            <a:off x="5323425" y="3198488"/>
            <a:ext cx="1503600" cy="3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è scalabile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39" name="Google Shape;239;g3026474a8aa_0_44"/>
          <p:cNvSpPr/>
          <p:nvPr/>
        </p:nvSpPr>
        <p:spPr>
          <a:xfrm>
            <a:off x="6617588" y="3260363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3026474a8aa_0_44"/>
          <p:cNvSpPr/>
          <p:nvPr/>
        </p:nvSpPr>
        <p:spPr>
          <a:xfrm>
            <a:off x="6946500" y="3198488"/>
            <a:ext cx="1691700" cy="3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è replicabile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41" name="Google Shape;241;g3026474a8aa_0_44"/>
          <p:cNvSpPr/>
          <p:nvPr/>
        </p:nvSpPr>
        <p:spPr>
          <a:xfrm>
            <a:off x="8432363" y="3260363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3026474a8aa_0_44"/>
          <p:cNvSpPr/>
          <p:nvPr/>
        </p:nvSpPr>
        <p:spPr>
          <a:xfrm>
            <a:off x="4052844" y="3851475"/>
            <a:ext cx="493800" cy="29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026474a8aa_0_44"/>
          <p:cNvSpPr txBox="1"/>
          <p:nvPr/>
        </p:nvSpPr>
        <p:spPr>
          <a:xfrm>
            <a:off x="4796400" y="3801500"/>
            <a:ext cx="37551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E6007E"/>
                </a:solidFill>
                <a:latin typeface="Rajdhani SemiBold"/>
                <a:ea typeface="Rajdhani SemiBold"/>
                <a:cs typeface="Rajdhani SemiBold"/>
                <a:sym typeface="Rajdhani SemiBold"/>
              </a:rPr>
              <a:t>Motiva la risposta alla domanda precedente.</a:t>
            </a:r>
            <a:endParaRPr>
              <a:solidFill>
                <a:srgbClr val="E6007E"/>
              </a:solidFill>
              <a:latin typeface="Rajdhani SemiBold"/>
              <a:ea typeface="Rajdhani SemiBold"/>
              <a:cs typeface="Rajdhani SemiBold"/>
              <a:sym typeface="Rajdhani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laypen Sans Medium"/>
              <a:ea typeface="Playpen Sans Medium"/>
              <a:cs typeface="Playpen Sans Medium"/>
              <a:sym typeface="Playpen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laypen Sans Medium"/>
              <a:ea typeface="Playpen Sans Medium"/>
              <a:cs typeface="Playpen Sans Medium"/>
              <a:sym typeface="Playpen Sans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A60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26474a8aa_0_236"/>
          <p:cNvSpPr/>
          <p:nvPr/>
        </p:nvSpPr>
        <p:spPr>
          <a:xfrm>
            <a:off x="505950" y="448750"/>
            <a:ext cx="8132100" cy="760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249" name="Google Shape;249;g3026474a8aa_0_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150" y="482663"/>
            <a:ext cx="1936300" cy="6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026474a8aa_0_236"/>
          <p:cNvSpPr/>
          <p:nvPr/>
        </p:nvSpPr>
        <p:spPr>
          <a:xfrm>
            <a:off x="3569450" y="1561225"/>
            <a:ext cx="5068800" cy="1108200"/>
          </a:xfrm>
          <a:prstGeom prst="roundRect">
            <a:avLst>
              <a:gd fmla="val 13222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Come funzionerà il vostro progetto e </a:t>
            </a:r>
            <a:r>
              <a:rPr b="1" lang="it" sz="17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rPr>
              <a:t>come credete si sosterrà economicamente in un orizzonte di tre anni</a:t>
            </a:r>
            <a:r>
              <a:rPr lang="it" sz="1700">
                <a:solidFill>
                  <a:schemeClr val="dk1"/>
                </a:solidFill>
                <a:latin typeface="Rajdhani Medium"/>
                <a:ea typeface="Rajdhani Medium"/>
                <a:cs typeface="Rajdhani Medium"/>
                <a:sym typeface="Rajdhani Medium"/>
              </a:rPr>
              <a:t>?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51" name="Google Shape;251;g3026474a8aa_0_236"/>
          <p:cNvSpPr txBox="1"/>
          <p:nvPr/>
        </p:nvSpPr>
        <p:spPr>
          <a:xfrm>
            <a:off x="2694450" y="574200"/>
            <a:ext cx="3755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E6007E"/>
                </a:solidFill>
                <a:latin typeface="Rajdhani"/>
                <a:ea typeface="Rajdhani"/>
                <a:cs typeface="Rajdhani"/>
                <a:sym typeface="Rajdhani"/>
              </a:rPr>
              <a:t>SOSTENIBILITÀ</a:t>
            </a:r>
            <a:endParaRPr b="1" sz="2100">
              <a:solidFill>
                <a:srgbClr val="E6007E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52" name="Google Shape;252;g3026474a8aa_0_236"/>
          <p:cNvSpPr/>
          <p:nvPr/>
        </p:nvSpPr>
        <p:spPr>
          <a:xfrm>
            <a:off x="8384025" y="1676325"/>
            <a:ext cx="119100" cy="119100"/>
          </a:xfrm>
          <a:prstGeom prst="ellipse">
            <a:avLst/>
          </a:prstGeom>
          <a:solidFill>
            <a:srgbClr val="E6007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026474a8aa_0_236"/>
          <p:cNvSpPr/>
          <p:nvPr/>
        </p:nvSpPr>
        <p:spPr>
          <a:xfrm>
            <a:off x="683925" y="5756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026474a8aa_0_236"/>
          <p:cNvSpPr/>
          <p:nvPr/>
        </p:nvSpPr>
        <p:spPr>
          <a:xfrm>
            <a:off x="852421" y="575600"/>
            <a:ext cx="119100" cy="1191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026474a8aa_0_236"/>
          <p:cNvSpPr/>
          <p:nvPr/>
        </p:nvSpPr>
        <p:spPr>
          <a:xfrm>
            <a:off x="1020917" y="575600"/>
            <a:ext cx="119100" cy="119100"/>
          </a:xfrm>
          <a:prstGeom prst="ellipse">
            <a:avLst/>
          </a:prstGeom>
          <a:solidFill>
            <a:srgbClr val="CDDA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026474a8aa_0_236"/>
          <p:cNvSpPr/>
          <p:nvPr/>
        </p:nvSpPr>
        <p:spPr>
          <a:xfrm>
            <a:off x="4450350" y="4569100"/>
            <a:ext cx="243300" cy="2433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026474a8aa_0_236"/>
          <p:cNvSpPr/>
          <p:nvPr/>
        </p:nvSpPr>
        <p:spPr>
          <a:xfrm>
            <a:off x="47621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3026474a8aa_0_236"/>
          <p:cNvSpPr/>
          <p:nvPr/>
        </p:nvSpPr>
        <p:spPr>
          <a:xfrm>
            <a:off x="49323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3026474a8aa_0_236"/>
          <p:cNvSpPr/>
          <p:nvPr/>
        </p:nvSpPr>
        <p:spPr>
          <a:xfrm>
            <a:off x="409257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3026474a8aa_0_236"/>
          <p:cNvSpPr/>
          <p:nvPr/>
        </p:nvSpPr>
        <p:spPr>
          <a:xfrm>
            <a:off x="4262715" y="4631200"/>
            <a:ext cx="119100" cy="119100"/>
          </a:xfrm>
          <a:prstGeom prst="ellipse">
            <a:avLst/>
          </a:prstGeom>
          <a:solidFill>
            <a:srgbClr val="E600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026474a8aa_0_236"/>
          <p:cNvSpPr txBox="1"/>
          <p:nvPr/>
        </p:nvSpPr>
        <p:spPr>
          <a:xfrm>
            <a:off x="4450350" y="4518700"/>
            <a:ext cx="243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chemeClr val="lt1"/>
                </a:solidFill>
                <a:latin typeface="Rajdhani"/>
                <a:ea typeface="Rajdhani"/>
                <a:cs typeface="Rajdhani"/>
                <a:sym typeface="Rajdhani"/>
              </a:rPr>
              <a:t>9</a:t>
            </a:r>
            <a:endParaRPr b="1" sz="1000">
              <a:solidFill>
                <a:schemeClr val="lt1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262" name="Google Shape;262;g3026474a8aa_0_236"/>
          <p:cNvSpPr/>
          <p:nvPr/>
        </p:nvSpPr>
        <p:spPr>
          <a:xfrm>
            <a:off x="531825" y="1561375"/>
            <a:ext cx="2459100" cy="1108200"/>
          </a:xfrm>
          <a:prstGeom prst="roundRect">
            <a:avLst>
              <a:gd fmla="val 16667" name="adj"/>
            </a:avLst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3026474a8aa_0_236"/>
          <p:cNvSpPr/>
          <p:nvPr/>
        </p:nvSpPr>
        <p:spPr>
          <a:xfrm rot="-5400000">
            <a:off x="3080784" y="2010703"/>
            <a:ext cx="398803" cy="209247"/>
          </a:xfrm>
          <a:prstGeom prst="flowChartMerge">
            <a:avLst/>
          </a:prstGeom>
          <a:solidFill>
            <a:srgbClr val="E6007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026474a8aa_0_236"/>
          <p:cNvSpPr txBox="1"/>
          <p:nvPr/>
        </p:nvSpPr>
        <p:spPr>
          <a:xfrm>
            <a:off x="607875" y="1622875"/>
            <a:ext cx="2459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APPROFONDIMENTO DEL </a:t>
            </a:r>
            <a:r>
              <a:rPr lang="it" sz="1300">
                <a:solidFill>
                  <a:schemeClr val="lt1"/>
                </a:solidFill>
                <a:latin typeface="Playpen Sans ExtraBold"/>
                <a:ea typeface="Playpen Sans ExtraBold"/>
                <a:cs typeface="Playpen Sans ExtraBold"/>
                <a:sym typeface="Playpen Sans ExtraBold"/>
              </a:rPr>
              <a:t>MODELLO DI BUSINESS</a:t>
            </a:r>
            <a:r>
              <a:rPr lang="it" sz="1300">
                <a:solidFill>
                  <a:schemeClr val="lt1"/>
                </a:solidFill>
                <a:latin typeface="Playpen Sans Medium"/>
                <a:ea typeface="Playpen Sans Medium"/>
                <a:cs typeface="Playpen Sans Medium"/>
                <a:sym typeface="Playpen Sans Medium"/>
              </a:rPr>
              <a:t> SULL’ASPETTO DI </a:t>
            </a:r>
            <a:r>
              <a:rPr lang="it" sz="1300">
                <a:solidFill>
                  <a:schemeClr val="lt1"/>
                </a:solidFill>
                <a:latin typeface="Playpen Sans ExtraBold"/>
                <a:ea typeface="Playpen Sans ExtraBold"/>
                <a:cs typeface="Playpen Sans ExtraBold"/>
                <a:sym typeface="Playpen Sans ExtraBold"/>
              </a:rPr>
              <a:t>SOSTENIBILITÀ</a:t>
            </a:r>
            <a:endParaRPr sz="1300">
              <a:solidFill>
                <a:schemeClr val="lt1"/>
              </a:solidFill>
              <a:latin typeface="Playpen Sans ExtraBold"/>
              <a:ea typeface="Playpen Sans ExtraBold"/>
              <a:cs typeface="Playpen Sans ExtraBold"/>
              <a:sym typeface="Playpen Sans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Valentina Ammaturo</dc:creator>
</cp:coreProperties>
</file>